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  <p:sldMasterId id="2147483667" r:id="rId2"/>
    <p:sldMasterId id="2147483668" r:id="rId3"/>
    <p:sldMasterId id="2147483672" r:id="rId4"/>
  </p:sldMasterIdLst>
  <p:notesMasterIdLst>
    <p:notesMasterId r:id="rId39"/>
  </p:notesMasterIdLst>
  <p:sldIdLst>
    <p:sldId id="256" r:id="rId5"/>
    <p:sldId id="312" r:id="rId6"/>
    <p:sldId id="335" r:id="rId7"/>
    <p:sldId id="356" r:id="rId8"/>
    <p:sldId id="357" r:id="rId9"/>
    <p:sldId id="362" r:id="rId10"/>
    <p:sldId id="360" r:id="rId11"/>
    <p:sldId id="376" r:id="rId12"/>
    <p:sldId id="315" r:id="rId13"/>
    <p:sldId id="365" r:id="rId14"/>
    <p:sldId id="363" r:id="rId15"/>
    <p:sldId id="364" r:id="rId16"/>
    <p:sldId id="324" r:id="rId17"/>
    <p:sldId id="323" r:id="rId18"/>
    <p:sldId id="326" r:id="rId19"/>
    <p:sldId id="334" r:id="rId20"/>
    <p:sldId id="366" r:id="rId21"/>
    <p:sldId id="332" r:id="rId22"/>
    <p:sldId id="345" r:id="rId23"/>
    <p:sldId id="367" r:id="rId24"/>
    <p:sldId id="359" r:id="rId25"/>
    <p:sldId id="340" r:id="rId26"/>
    <p:sldId id="368" r:id="rId27"/>
    <p:sldId id="369" r:id="rId28"/>
    <p:sldId id="354" r:id="rId29"/>
    <p:sldId id="370" r:id="rId30"/>
    <p:sldId id="371" r:id="rId31"/>
    <p:sldId id="330" r:id="rId32"/>
    <p:sldId id="331" r:id="rId33"/>
    <p:sldId id="341" r:id="rId34"/>
    <p:sldId id="374" r:id="rId35"/>
    <p:sldId id="358" r:id="rId36"/>
    <p:sldId id="375" r:id="rId37"/>
    <p:sldId id="329" r:id="rId38"/>
  </p:sldIdLst>
  <p:sldSz cx="9144000" cy="6858000" type="screen4x3"/>
  <p:notesSz cx="6858000" cy="9144000"/>
  <p:embeddedFontLst>
    <p:embeddedFont>
      <p:font typeface="Caveat" panose="020B0604020202020204" charset="0"/>
      <p:regular r:id="rId40"/>
      <p:bold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Monotype Corsiva" panose="03010101010201010101" pitchFamily="66" charset="0"/>
      <p:italic r:id="rId46"/>
    </p:embeddedFont>
    <p:embeddedFont>
      <p:font typeface="Tahoma" panose="020B0604030504040204" pitchFamily="34" charset="0"/>
      <p:regular r:id="rId47"/>
      <p:bold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a Teperek" initials="MT" lastIdx="1" clrIdx="0">
    <p:extLst>
      <p:ext uri="{19B8F6BF-5375-455C-9EA6-DF929625EA0E}">
        <p15:presenceInfo xmlns:p15="http://schemas.microsoft.com/office/powerpoint/2012/main" userId="S-1-5-21-2082945442-480271342-340043625-32606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5.fntdata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4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943713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43e2877caf_1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43e2877caf_1_2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g43e2877caf_1_2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503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7ddf3d65b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7ddf3d65b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g47ddf3d65b_0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7204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43859c1192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g43859c1192_0_17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marR="0" lvl="0" indent="76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g43859c1192_0_177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31246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8325b0cd5_4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g38325b0cd5_4_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g38325b0cd5_4_9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"/>
              <a:buFont typeface="Calibri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5528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46e3ac825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46e3ac8258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g46e3ac8258_0_1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14649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4e06f83081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4e06f83081_0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8" name="Google Shape;368;g4e06f83081_0_30:notes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Calibri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14475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43e01af911_0_4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43e01af911_0_4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g43e01af911_0_4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20423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43e01af911_0_3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4" name="Google Shape;364;g43e01af911_0_3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6971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1802192" y="822996"/>
            <a:ext cx="72654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7200"/>
              <a:buFont typeface="Arial"/>
              <a:buNone/>
              <a:defRPr sz="72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802192" y="4271063"/>
            <a:ext cx="7067400" cy="13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1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14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9" name="Google Shape;49;p11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843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984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ctrTitle"/>
          </p:nvPr>
        </p:nvSpPr>
        <p:spPr>
          <a:xfrm>
            <a:off x="1802191" y="822995"/>
            <a:ext cx="7265400" cy="29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7200"/>
              <a:buFont typeface="Arial"/>
              <a:buNone/>
              <a:defRPr sz="72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1802191" y="4271062"/>
            <a:ext cx="7067400" cy="13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8735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813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6349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Shape 12" descr="TU_P5#white.ep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264" y="6108245"/>
            <a:ext cx="1368883" cy="6324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Shape 13"/>
          <p:cNvSpPr txBox="1"/>
          <p:nvPr/>
        </p:nvSpPr>
        <p:spPr>
          <a:xfrm>
            <a:off x="6651560" y="6420936"/>
            <a:ext cx="2316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Shape 14"/>
          <p:cNvSpPr/>
          <p:nvPr/>
        </p:nvSpPr>
        <p:spPr>
          <a:xfrm>
            <a:off x="0" y="0"/>
            <a:ext cx="1576500" cy="686520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5" name="Shape 15" descr="TU_P5#white.eps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0264" y="5852440"/>
            <a:ext cx="1368884" cy="84323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8" name="Shape 68" descr="TU_P5#whit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265" y="6108244"/>
            <a:ext cx="1363320" cy="842557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Shape 69"/>
          <p:cNvSpPr txBox="1"/>
          <p:nvPr/>
        </p:nvSpPr>
        <p:spPr>
          <a:xfrm>
            <a:off x="6651560" y="6420935"/>
            <a:ext cx="2316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250"/>
              <a:buFont typeface="Arial"/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Shape 70"/>
          <p:cNvSpPr/>
          <p:nvPr/>
        </p:nvSpPr>
        <p:spPr>
          <a:xfrm>
            <a:off x="0" y="12"/>
            <a:ext cx="1576500" cy="685800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71" name="Shape 71" descr="TU_P5#whit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263" y="6108244"/>
            <a:ext cx="1363320" cy="84255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14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0" name="Google Shape;40;p9" descr="TU_P5#whit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265" y="6108245"/>
            <a:ext cx="1366101" cy="842894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9"/>
          <p:cNvSpPr txBox="1"/>
          <p:nvPr/>
        </p:nvSpPr>
        <p:spPr>
          <a:xfrm>
            <a:off x="6651560" y="6420936"/>
            <a:ext cx="2316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9"/>
          <p:cNvSpPr/>
          <p:nvPr/>
        </p:nvSpPr>
        <p:spPr>
          <a:xfrm>
            <a:off x="-1" y="13"/>
            <a:ext cx="1576500" cy="685800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1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43" name="Google Shape;43;p9" descr="TU_P5#whit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263" y="6108245"/>
            <a:ext cx="1366101" cy="8428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1077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8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4" name="Google Shape;54;p13" descr="TU_P5#white.ep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265" y="6108244"/>
            <a:ext cx="1363320" cy="842557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6651560" y="6420935"/>
            <a:ext cx="2316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250"/>
              <a:buFont typeface="Arial"/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3"/>
          <p:cNvSpPr/>
          <p:nvPr/>
        </p:nvSpPr>
        <p:spPr>
          <a:xfrm>
            <a:off x="0" y="12"/>
            <a:ext cx="1576500" cy="685800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57" name="Google Shape;57;p13" descr="TU_P5#white.ep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0263" y="6108244"/>
            <a:ext cx="1363320" cy="842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734052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fairmetrics.org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working.wordpress.com/2017/09/18/training-for-data-steward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doi.org/10.5281/zenodo.2669150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g"/><Relationship Id="rId18" Type="http://schemas.openxmlformats.org/officeDocument/2006/relationships/image" Target="../media/image33.jpg"/><Relationship Id="rId26" Type="http://schemas.openxmlformats.org/officeDocument/2006/relationships/hyperlink" Target="https://www.tudelft.nl/en/library/current-topics/research-data-management/research-data-management/data-stewardship/data-champions/" TargetMode="External"/><Relationship Id="rId3" Type="http://schemas.openxmlformats.org/officeDocument/2006/relationships/image" Target="../media/image18.jpg"/><Relationship Id="rId21" Type="http://schemas.openxmlformats.org/officeDocument/2006/relationships/image" Target="../media/image36.jpg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17" Type="http://schemas.openxmlformats.org/officeDocument/2006/relationships/image" Target="../media/image32.png"/><Relationship Id="rId25" Type="http://schemas.openxmlformats.org/officeDocument/2006/relationships/image" Target="../media/image40.jpg"/><Relationship Id="rId2" Type="http://schemas.openxmlformats.org/officeDocument/2006/relationships/image" Target="../media/image17.jpg"/><Relationship Id="rId16" Type="http://schemas.openxmlformats.org/officeDocument/2006/relationships/image" Target="../media/image31.jpg"/><Relationship Id="rId20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g"/><Relationship Id="rId11" Type="http://schemas.openxmlformats.org/officeDocument/2006/relationships/image" Target="../media/image26.jpg"/><Relationship Id="rId24" Type="http://schemas.openxmlformats.org/officeDocument/2006/relationships/image" Target="../media/image39.jpg"/><Relationship Id="rId5" Type="http://schemas.openxmlformats.org/officeDocument/2006/relationships/image" Target="../media/image20.jpg"/><Relationship Id="rId15" Type="http://schemas.openxmlformats.org/officeDocument/2006/relationships/image" Target="../media/image30.jpg"/><Relationship Id="rId23" Type="http://schemas.openxmlformats.org/officeDocument/2006/relationships/image" Target="../media/image38.jpg"/><Relationship Id="rId10" Type="http://schemas.openxmlformats.org/officeDocument/2006/relationships/image" Target="../media/image25.jpg"/><Relationship Id="rId19" Type="http://schemas.openxmlformats.org/officeDocument/2006/relationships/image" Target="../media/image34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Relationship Id="rId14" Type="http://schemas.openxmlformats.org/officeDocument/2006/relationships/image" Target="../media/image29.jpg"/><Relationship Id="rId22" Type="http://schemas.openxmlformats.org/officeDocument/2006/relationships/image" Target="../media/image37.jpg"/><Relationship Id="rId27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doi.org/10.5281/zenodo.2556949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25668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working.wordpress.com/2019/01/14/data-champion-kick-off-meeting/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openworking.wordpress.com/2018/06/26/workshop-report-software-reproducibility-how-to-put-it-into-practice/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51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62.png"/><Relationship Id="rId7" Type="http://schemas.openxmlformats.org/officeDocument/2006/relationships/image" Target="../media/image64.jpeg"/><Relationship Id="rId12" Type="http://schemas.openxmlformats.org/officeDocument/2006/relationships/image" Target="../media/image6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3.jpeg"/><Relationship Id="rId11" Type="http://schemas.openxmlformats.org/officeDocument/2006/relationships/image" Target="../media/image59.jpeg"/><Relationship Id="rId5" Type="http://schemas.openxmlformats.org/officeDocument/2006/relationships/image" Target="../media/image31.jpg"/><Relationship Id="rId10" Type="http://schemas.openxmlformats.org/officeDocument/2006/relationships/image" Target="../media/image58.jpeg"/><Relationship Id="rId4" Type="http://schemas.openxmlformats.org/officeDocument/2006/relationships/hyperlink" Target="https://openworking.wordpress.com/2019/06/07/tu-delfts-first-genomics-data-carpentry/" TargetMode="External"/><Relationship Id="rId9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png"/><Relationship Id="rId7" Type="http://schemas.openxmlformats.org/officeDocument/2006/relationships/image" Target="../media/image73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openworking.wordpress.com/2018/10/06/changing-cultures-of-research-data-management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3256576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oi.org/10.5281/zenodo.3256684" TargetMode="External"/><Relationship Id="rId5" Type="http://schemas.openxmlformats.org/officeDocument/2006/relationships/image" Target="../media/image80.png"/><Relationship Id="rId4" Type="http://schemas.openxmlformats.org/officeDocument/2006/relationships/hyperlink" Target="mailto:m.teperek@tudelft.n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index.com/news-blog/what-scientists-need-to-know-about-fair-data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1625" y="0"/>
            <a:ext cx="7679283" cy="683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5" descr="_LNS3501.jpg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6001"/>
            <a:ext cx="12069526" cy="6866325"/>
          </a:xfrm>
          <a:prstGeom prst="rect">
            <a:avLst/>
          </a:prstGeom>
        </p:spPr>
      </p:pic>
      <p:sp>
        <p:nvSpPr>
          <p:cNvPr id="84" name="Shape 84"/>
          <p:cNvSpPr txBox="1"/>
          <p:nvPr/>
        </p:nvSpPr>
        <p:spPr>
          <a:xfrm>
            <a:off x="0" y="-27384"/>
            <a:ext cx="9540552" cy="1872208"/>
          </a:xfrm>
          <a:prstGeom prst="rect">
            <a:avLst/>
          </a:prstGeom>
          <a:solidFill>
            <a:srgbClr val="FFFFFF">
              <a:alpha val="4269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 smtClean="0">
                <a:solidFill>
                  <a:schemeClr val="dk1"/>
                </a:solidFill>
              </a:rPr>
              <a:t>FAIR Data? Maybe. But only with code.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i="1" dirty="0" smtClean="0">
                <a:solidFill>
                  <a:schemeClr val="dk1"/>
                </a:solidFill>
              </a:rPr>
              <a:t>How to provide researchers with the support they want?</a:t>
            </a:r>
          </a:p>
        </p:txBody>
      </p:sp>
      <p:sp>
        <p:nvSpPr>
          <p:cNvPr id="85" name="Shape 85"/>
          <p:cNvSpPr/>
          <p:nvPr/>
        </p:nvSpPr>
        <p:spPr>
          <a:xfrm>
            <a:off x="5301043" y="5799848"/>
            <a:ext cx="3936600" cy="1272000"/>
          </a:xfrm>
          <a:prstGeom prst="rect">
            <a:avLst/>
          </a:prstGeom>
          <a:solidFill>
            <a:srgbClr val="FFFFFF">
              <a:alpha val="7038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b="1" dirty="0">
                <a:solidFill>
                  <a:schemeClr val="dk1"/>
                </a:solidFill>
              </a:rPr>
              <a:t>Marta Teperek, 0000-0001-8520-5598</a:t>
            </a:r>
            <a:endParaRPr b="1"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dk1"/>
                </a:solidFill>
              </a:rPr>
              <a:t>Data Stewardship Coordinator</a:t>
            </a:r>
            <a:endParaRPr dirty="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TU Delft Library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dk1"/>
                </a:solidFill>
              </a:rPr>
              <a:t>Carpentry Connect, 25 June 2019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86" name="Shape 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79850" y="6343166"/>
            <a:ext cx="1188174" cy="421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6600" dirty="0" smtClean="0"/>
              <a:t>3 principles behind our (data) support</a:t>
            </a:r>
            <a:endParaRPr lang="en-GB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5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Objective: improve daily practice, not compliance</a:t>
            </a:r>
            <a:endParaRPr lang="en-GB" dirty="0"/>
          </a:p>
        </p:txBody>
      </p:sp>
      <p:pic>
        <p:nvPicPr>
          <p:cNvPr id="4" name="Picture 2" descr="Police, Policeman, Bobby, Uniform, Male, Protec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420888"/>
            <a:ext cx="3988575" cy="284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15700" y="2221796"/>
            <a:ext cx="4608512" cy="3312368"/>
            <a:chOff x="107504" y="3212976"/>
            <a:chExt cx="4608512" cy="331236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07504" y="3212976"/>
              <a:ext cx="4608512" cy="331236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107504" y="3212976"/>
              <a:ext cx="4457131" cy="324036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2792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 Objective: improve daily practice, not compliance</a:t>
            </a:r>
            <a:endParaRPr lang="en-GB" dirty="0"/>
          </a:p>
        </p:txBody>
      </p:sp>
      <p:pic>
        <p:nvPicPr>
          <p:cNvPr id="4" name="Picture 2" descr="Police, Policeman, Bobby, Uniform, Male, Protect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420888"/>
            <a:ext cx="3988575" cy="284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2715700" y="2221796"/>
            <a:ext cx="4608512" cy="3312368"/>
            <a:chOff x="107504" y="3212976"/>
            <a:chExt cx="4608512" cy="3312368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07504" y="3212976"/>
              <a:ext cx="4608512" cy="331236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107504" y="3212976"/>
              <a:ext cx="4457131" cy="324036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106" y="1556792"/>
            <a:ext cx="6997820" cy="504135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411760" y="1988840"/>
            <a:ext cx="5694838" cy="4441546"/>
            <a:chOff x="107504" y="3212976"/>
            <a:chExt cx="4608512" cy="3312368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7504" y="3212976"/>
              <a:ext cx="4608512" cy="3312368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V="1">
              <a:off x="107504" y="3212976"/>
              <a:ext cx="4457131" cy="324036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4351719" y="6412898"/>
            <a:ext cx="18149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4"/>
              </a:rPr>
              <a:t>http://fairmetrics.org/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2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43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dirty="0" smtClean="0"/>
              <a:t>2. Research is central: provide discipline-specific support</a:t>
            </a:r>
            <a:endParaRPr sz="3600" b="0" i="0" u="none" strike="noStrike" cap="none" dirty="0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43"/>
          <p:cNvSpPr txBox="1"/>
          <p:nvPr/>
        </p:nvSpPr>
        <p:spPr>
          <a:xfrm>
            <a:off x="1687286" y="1714786"/>
            <a:ext cx="7931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200" dirty="0"/>
              <a:t>We appointed a dedicated Data Steward at every faculty:</a:t>
            </a:r>
            <a:endParaRPr sz="22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200" dirty="0"/>
              <a:t>all have a PhD (or equivalent)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43"/>
          <p:cNvSpPr txBox="1"/>
          <p:nvPr/>
        </p:nvSpPr>
        <p:spPr>
          <a:xfrm>
            <a:off x="1614000" y="5972475"/>
            <a:ext cx="6335700" cy="6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Training in data management provided: </a:t>
            </a:r>
            <a:r>
              <a:rPr lang="en-US" u="sng" dirty="0">
                <a:solidFill>
                  <a:schemeClr val="hlink"/>
                </a:solidFill>
                <a:hlinkClick r:id="rId3"/>
              </a:rPr>
              <a:t>https://openworking.wordpress.com/2017/09/18/training-for-data-stewards/</a:t>
            </a:r>
            <a:r>
              <a:rPr lang="en-US" dirty="0"/>
              <a:t> </a:t>
            </a:r>
            <a:endParaRPr dirty="0"/>
          </a:p>
        </p:txBody>
      </p:sp>
      <p:pic>
        <p:nvPicPr>
          <p:cNvPr id="17" name="Google Shape;290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11075" y="2638852"/>
            <a:ext cx="7453299" cy="3333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291;p49"/>
          <p:cNvPicPr preferRelativeResize="0"/>
          <p:nvPr/>
        </p:nvPicPr>
        <p:blipFill rotWithShape="1">
          <a:blip r:embed="rId5">
            <a:alphaModFix/>
          </a:blip>
          <a:srcRect l="13387" t="3258" r="15061" b="19335"/>
          <a:stretch/>
        </p:blipFill>
        <p:spPr>
          <a:xfrm>
            <a:off x="4369525" y="2704025"/>
            <a:ext cx="901325" cy="975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150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2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1400"/>
              <a:buFont typeface="Arial"/>
              <a:buNone/>
            </a:pPr>
            <a:r>
              <a:rPr lang="en-US" sz="3000" dirty="0" smtClean="0"/>
              <a:t>3. Focus on small, incremental (realistic!) steps and giving a helpful hand (there are no stupid questions)</a:t>
            </a:r>
            <a:endParaRPr dirty="0"/>
          </a:p>
        </p:txBody>
      </p:sp>
      <p:pic>
        <p:nvPicPr>
          <p:cNvPr id="235" name="Google Shape;235;p42" descr="Shoes, Girls Shoes, Sneaker, Suede, Sneaker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17114" y="1761288"/>
            <a:ext cx="6998351" cy="46718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075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5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do the Data Stewards do?</a:t>
            </a:r>
            <a:endParaRPr/>
          </a:p>
        </p:txBody>
      </p:sp>
      <p:pic>
        <p:nvPicPr>
          <p:cNvPr id="270" name="Google Shape;27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3100" y="1417639"/>
            <a:ext cx="2567780" cy="513556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45"/>
          <p:cNvSpPr txBox="1"/>
          <p:nvPr/>
        </p:nvSpPr>
        <p:spPr>
          <a:xfrm>
            <a:off x="3832375" y="1799900"/>
            <a:ext cx="5519700" cy="2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4064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Char char="•"/>
            </a:pPr>
            <a:r>
              <a:rPr lang="en-US" sz="2800" dirty="0">
                <a:solidFill>
                  <a:schemeClr val="dk1"/>
                </a:solidFill>
              </a:rPr>
              <a:t>First contact points for any data questions</a:t>
            </a:r>
            <a:endParaRPr sz="2800" dirty="0">
              <a:solidFill>
                <a:schemeClr val="dk1"/>
              </a:solidFill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2800" dirty="0">
              <a:solidFill>
                <a:schemeClr val="dk1"/>
              </a:solidFill>
            </a:endParaRPr>
          </a:p>
          <a:p>
            <a:pPr marL="457200" marR="0" lvl="0" indent="-4064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Char char="•"/>
            </a:pPr>
            <a:r>
              <a:rPr lang="en-US" sz="2800" dirty="0">
                <a:solidFill>
                  <a:schemeClr val="dk1"/>
                </a:solidFill>
              </a:rPr>
              <a:t>Advocacy and training</a:t>
            </a:r>
            <a:endParaRPr sz="2800" dirty="0">
              <a:solidFill>
                <a:schemeClr val="dk1"/>
              </a:solidFill>
            </a:endParaRPr>
          </a:p>
          <a:p>
            <a:pPr marL="914400" marR="0" lvl="1" indent="-406400" algn="l" rtl="0">
              <a:lnSpc>
                <a:spcPct val="115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</a:pPr>
            <a:r>
              <a:rPr lang="en-US" sz="2800" i="1" dirty="0">
                <a:solidFill>
                  <a:schemeClr val="dk1"/>
                </a:solidFill>
              </a:rPr>
              <a:t>Reaching out to researchers who “don’t have data” and who “don’t have any problems”</a:t>
            </a:r>
            <a:endParaRPr sz="2800" i="1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21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Interested? A must read about data stewardship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556792"/>
            <a:ext cx="3561543" cy="50858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9366" y="1423713"/>
            <a:ext cx="3644634" cy="271425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23942" y="4797152"/>
            <a:ext cx="33954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4"/>
              </a:rPr>
              <a:t>https://</a:t>
            </a:r>
            <a:r>
              <a:rPr lang="en-GB" dirty="0" smtClean="0">
                <a:hlinkClick r:id="rId4"/>
              </a:rPr>
              <a:t>doi.org/10.5281/zenodo.2669150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710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Stewards know their research communities</a:t>
            </a:r>
            <a:endParaRPr lang="en-GB" dirty="0"/>
          </a:p>
        </p:txBody>
      </p:sp>
      <p:pic>
        <p:nvPicPr>
          <p:cNvPr id="4" name="Google Shape;302;p52"/>
          <p:cNvPicPr preferRelativeResize="0"/>
          <p:nvPr/>
        </p:nvPicPr>
        <p:blipFill rotWithShape="1">
          <a:blip r:embed="rId2">
            <a:alphaModFix/>
          </a:blip>
          <a:srcRect l="11780" t="21315" r="7627"/>
          <a:stretch/>
        </p:blipFill>
        <p:spPr>
          <a:xfrm>
            <a:off x="1823918" y="1988840"/>
            <a:ext cx="6984776" cy="3898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30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0" y="6021288"/>
            <a:ext cx="1507406" cy="9361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Data Champions</a:t>
            </a:r>
            <a:br>
              <a:rPr lang="en-GB" dirty="0" smtClean="0"/>
            </a:br>
            <a:r>
              <a:rPr lang="en-GB" sz="2400" i="1" dirty="0" smtClean="0"/>
              <a:t>(the idea comes from Cambridge)</a:t>
            </a:r>
            <a:endParaRPr lang="en-GB" sz="2400" i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Local advocates (peer to peer learning)</a:t>
            </a:r>
          </a:p>
          <a:p>
            <a:r>
              <a:rPr lang="en-GB" dirty="0" smtClean="0"/>
              <a:t>Networking and idea cross-fertilisation</a:t>
            </a:r>
          </a:p>
          <a:p>
            <a:endParaRPr lang="en-GB" dirty="0" smtClean="0"/>
          </a:p>
          <a:p>
            <a:r>
              <a:rPr lang="en-GB" dirty="0" smtClean="0">
                <a:solidFill>
                  <a:schemeClr val="bg2"/>
                </a:solidFill>
              </a:rPr>
              <a:t>No requirements</a:t>
            </a:r>
          </a:p>
          <a:p>
            <a:r>
              <a:rPr lang="en-GB" dirty="0" smtClean="0"/>
              <a:t>Everyone who wishes to be part of the community is the right person</a:t>
            </a:r>
          </a:p>
          <a:p>
            <a:endParaRPr lang="en-GB" dirty="0"/>
          </a:p>
          <a:p>
            <a:r>
              <a:rPr lang="en-GB" dirty="0" smtClean="0"/>
              <a:t>Principle: Recognition for the work done anyway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5002"/>
          <a:stretch/>
        </p:blipFill>
        <p:spPr>
          <a:xfrm>
            <a:off x="0" y="0"/>
            <a:ext cx="540000" cy="54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85"/>
            <a:ext cx="540000" cy="540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285"/>
            <a:ext cx="540000" cy="5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33"/>
          <a:stretch/>
        </p:blipFill>
        <p:spPr>
          <a:xfrm>
            <a:off x="0" y="540000"/>
            <a:ext cx="540000" cy="54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5002"/>
          <a:stretch/>
        </p:blipFill>
        <p:spPr>
          <a:xfrm>
            <a:off x="540000" y="540000"/>
            <a:ext cx="540000" cy="5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90"/>
          <a:stretch/>
        </p:blipFill>
        <p:spPr>
          <a:xfrm>
            <a:off x="1080000" y="540000"/>
            <a:ext cx="540000" cy="54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8715"/>
            <a:ext cx="540000" cy="540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80000"/>
            <a:ext cx="540000" cy="540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00"/>
          <a:stretch/>
        </p:blipFill>
        <p:spPr>
          <a:xfrm>
            <a:off x="1080000" y="1080000"/>
            <a:ext cx="540000" cy="54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6" r="-366"/>
          <a:stretch/>
        </p:blipFill>
        <p:spPr>
          <a:xfrm>
            <a:off x="0" y="1620000"/>
            <a:ext cx="543956" cy="540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20000"/>
            <a:ext cx="540000" cy="540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620000"/>
            <a:ext cx="540000" cy="54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60000"/>
            <a:ext cx="540000" cy="540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60000"/>
            <a:ext cx="538194" cy="540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2160000"/>
            <a:ext cx="540000" cy="540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00000"/>
            <a:ext cx="540000" cy="5400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0000"/>
            <a:ext cx="540000" cy="540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2700000"/>
            <a:ext cx="540000" cy="540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0000"/>
            <a:ext cx="540000" cy="5400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240000"/>
            <a:ext cx="540000" cy="540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3240000"/>
            <a:ext cx="540000" cy="540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80000"/>
            <a:ext cx="540000" cy="540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1" r="-671"/>
          <a:stretch/>
        </p:blipFill>
        <p:spPr>
          <a:xfrm>
            <a:off x="540000" y="3780000"/>
            <a:ext cx="547248" cy="5400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3780000"/>
            <a:ext cx="540000" cy="540000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21175" y="4437112"/>
            <a:ext cx="15121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…and more!</a:t>
            </a:r>
          </a:p>
          <a:p>
            <a:r>
              <a:rPr lang="en-GB" b="1" dirty="0" smtClean="0">
                <a:solidFill>
                  <a:schemeClr val="bg1"/>
                </a:solidFill>
              </a:rPr>
              <a:t>45 </a:t>
            </a:r>
            <a:r>
              <a:rPr lang="en-GB" dirty="0" smtClean="0">
                <a:solidFill>
                  <a:schemeClr val="bg1"/>
                </a:solidFill>
              </a:rPr>
              <a:t>at the moment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691551" y="6248400"/>
            <a:ext cx="74524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hlinkClick r:id="rId26"/>
              </a:rPr>
              <a:t>https://www.tudelft.nl/en/library/current-topics/research-data-management/research-data-management/data-stewardship/data-champions</a:t>
            </a:r>
            <a:r>
              <a:rPr lang="en-GB" smtClean="0">
                <a:hlinkClick r:id="rId26"/>
              </a:rPr>
              <a:t>/</a:t>
            </a:r>
            <a:r>
              <a:rPr lang="en-GB" smtClean="0"/>
              <a:t> </a:t>
            </a:r>
            <a:endParaRPr lang="en-GB"/>
          </a:p>
        </p:txBody>
      </p:sp>
      <p:pic>
        <p:nvPicPr>
          <p:cNvPr id="1026" name="Picture 2" descr="Image result for yasemin turkyilmaz-van der velden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12" y="5175776"/>
            <a:ext cx="1104057" cy="110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35496" y="630932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Yasemin Turkyilmaz-van der </a:t>
            </a:r>
            <a:r>
              <a:rPr lang="en-GB" sz="1200" dirty="0" err="1" smtClean="0">
                <a:solidFill>
                  <a:schemeClr val="bg1"/>
                </a:solidFill>
              </a:rPr>
              <a:t>Velden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7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do the Data Champions do?</a:t>
            </a:r>
            <a:endParaRPr lang="en-GB" dirty="0"/>
          </a:p>
        </p:txBody>
      </p:sp>
      <p:pic>
        <p:nvPicPr>
          <p:cNvPr id="6" name="Google Shape;305;p49"/>
          <p:cNvPicPr preferRelativeResize="0"/>
          <p:nvPr/>
        </p:nvPicPr>
        <p:blipFill rotWithShape="1">
          <a:blip r:embed="rId2">
            <a:alphaModFix/>
          </a:blip>
          <a:srcRect t="11447" r="68720" b="37492"/>
          <a:stretch/>
        </p:blipFill>
        <p:spPr>
          <a:xfrm>
            <a:off x="-81925" y="1268920"/>
            <a:ext cx="1440000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06;p49"/>
          <p:cNvPicPr preferRelativeResize="0"/>
          <p:nvPr/>
        </p:nvPicPr>
        <p:blipFill rotWithShape="1">
          <a:blip r:embed="rId3">
            <a:alphaModFix/>
          </a:blip>
          <a:srcRect l="43364" t="3854" r="15086" b="31907"/>
          <a:stretch/>
        </p:blipFill>
        <p:spPr>
          <a:xfrm>
            <a:off x="0" y="3592701"/>
            <a:ext cx="1375450" cy="142047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-36512" y="2719953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Anton Akhmerov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01317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Gary Steele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8642" y="1437885"/>
            <a:ext cx="7355358" cy="36291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7115" y="5040201"/>
            <a:ext cx="2304256" cy="161755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644008" y="5718994"/>
            <a:ext cx="33954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6"/>
              </a:rPr>
              <a:t>https://</a:t>
            </a:r>
            <a:r>
              <a:rPr lang="en-GB" dirty="0" smtClean="0">
                <a:hlinkClick r:id="rId6"/>
              </a:rPr>
              <a:t>doi.org/10.5281/zenodo.2556949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93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6"/>
          <p:cNvSpPr txBox="1">
            <a:spLocks noGrp="1"/>
          </p:cNvSpPr>
          <p:nvPr>
            <p:ph type="title"/>
          </p:nvPr>
        </p:nvSpPr>
        <p:spPr>
          <a:xfrm>
            <a:off x="1763106" y="274639"/>
            <a:ext cx="7106400" cy="114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Slides are available</a:t>
            </a:r>
            <a:endParaRPr/>
          </a:p>
        </p:txBody>
      </p:sp>
      <p:sp>
        <p:nvSpPr>
          <p:cNvPr id="107" name="Google Shape;107;p26"/>
          <p:cNvSpPr txBox="1">
            <a:spLocks noGrp="1"/>
          </p:cNvSpPr>
          <p:nvPr>
            <p:ph type="body" idx="1"/>
          </p:nvPr>
        </p:nvSpPr>
        <p:spPr>
          <a:xfrm>
            <a:off x="1763106" y="1600200"/>
            <a:ext cx="7106400" cy="4647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u="sng" dirty="0">
                <a:solidFill>
                  <a:schemeClr val="accent2"/>
                </a:solidFill>
                <a:hlinkClick r:id="rId3"/>
              </a:rPr>
              <a:t>https://</a:t>
            </a:r>
            <a:r>
              <a:rPr lang="en-US" u="sng" dirty="0" smtClean="0">
                <a:solidFill>
                  <a:schemeClr val="accent2"/>
                </a:solidFill>
                <a:hlinkClick r:id="rId3"/>
              </a:rPr>
              <a:t>doi.org/</a:t>
            </a:r>
            <a:r>
              <a:rPr lang="en-US" u="sng" dirty="0" smtClean="0">
                <a:solidFill>
                  <a:schemeClr val="accent2"/>
                </a:solidFill>
                <a:hlinkClick r:id="rId3"/>
              </a:rPr>
              <a:t>10.5281/zenodo.3256684</a:t>
            </a:r>
            <a:r>
              <a:rPr lang="en-US" u="sng" dirty="0" smtClean="0">
                <a:solidFill>
                  <a:schemeClr val="accent2"/>
                </a:solidFill>
              </a:rPr>
              <a:t> </a:t>
            </a:r>
            <a:r>
              <a:rPr lang="en-US" dirty="0" smtClean="0">
                <a:solidFill>
                  <a:schemeClr val="accent2"/>
                </a:solidFill>
              </a:rPr>
              <a:t>  </a:t>
            </a:r>
            <a:endParaRPr dirty="0">
              <a:solidFill>
                <a:schemeClr val="accent2"/>
              </a:solidFill>
            </a:endParaRPr>
          </a:p>
        </p:txBody>
      </p:sp>
      <p:pic>
        <p:nvPicPr>
          <p:cNvPr id="108" name="Google Shape;108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58225" y="3098413"/>
            <a:ext cx="5705475" cy="2276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938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do the Data Champions do?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9672" y="1600200"/>
            <a:ext cx="7273390" cy="4648200"/>
          </a:xfrm>
        </p:spPr>
        <p:txBody>
          <a:bodyPr/>
          <a:lstStyle/>
          <a:p>
            <a:r>
              <a:rPr lang="en-GB" dirty="0" smtClean="0"/>
              <a:t>Tell us what support is needed:</a:t>
            </a:r>
          </a:p>
          <a:p>
            <a:pPr lvl="1"/>
            <a:r>
              <a:rPr lang="en-GB" dirty="0" smtClean="0">
                <a:solidFill>
                  <a:schemeClr val="tx1"/>
                </a:solidFill>
              </a:rPr>
              <a:t>Reproducibility needs both data and code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s://openworking.files.wordpress.com/2019/01/champion-network.jpg?w=8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106" y="3068960"/>
            <a:ext cx="7106400" cy="281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760510" y="6169352"/>
            <a:ext cx="73834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https://openworking.wordpress.com/2019/01/14/data-champion-kick-off-meeting/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721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should we do?</a:t>
            </a:r>
            <a:endParaRPr lang="en-GB" dirty="0"/>
          </a:p>
        </p:txBody>
      </p:sp>
      <p:pic>
        <p:nvPicPr>
          <p:cNvPr id="4" name="Picture 2" descr="Image result for yasemin turkyilmaz-van der veld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5" y="3789040"/>
            <a:ext cx="1104057" cy="1104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11399" y="4842201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Yasemin Turkyilmaz-van der </a:t>
            </a:r>
            <a:r>
              <a:rPr lang="en-GB" sz="1200" dirty="0" err="1" smtClean="0">
                <a:solidFill>
                  <a:schemeClr val="bg1"/>
                </a:solidFill>
              </a:rPr>
              <a:t>Velden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2050" name="Picture 2" descr="Image result for shalini kurapat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45" y="2174257"/>
            <a:ext cx="1001688" cy="100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riaCruzkleinklei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75" y="749375"/>
            <a:ext cx="952500" cy="10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7504" y="1844824"/>
            <a:ext cx="12003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Maria Cruz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504" y="3258762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Shalini Kurapati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728" y="1196752"/>
            <a:ext cx="5544616" cy="502867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63106" y="6159306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6"/>
              </a:rPr>
              <a:t>https://openworking.wordpress.com/2018/06/26/workshop-report-software-reproducibility-how-to-put-it-into-practice/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692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54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/>
              <a:t>The Carpentries (esp. Mateusz) gave us a helpful hand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60" y="1417638"/>
            <a:ext cx="5142029" cy="4760633"/>
          </a:xfrm>
          <a:prstGeom prst="rect">
            <a:avLst/>
          </a:prstGeom>
        </p:spPr>
      </p:pic>
      <p:pic>
        <p:nvPicPr>
          <p:cNvPr id="4098" name="Picture 2" descr="https://www.dtls.nl/wp-content/uploads/2017/12/Mateusz-2101-DSC06908-e1516180347617-120x1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11430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4948" y="3212976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Mateusz Kuzak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5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But how to deal with the demand?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529" y="1916832"/>
            <a:ext cx="6371629" cy="15095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698" y="3833868"/>
            <a:ext cx="7040633" cy="1435280"/>
          </a:xfrm>
          <a:prstGeom prst="rect">
            <a:avLst/>
          </a:prstGeom>
        </p:spPr>
      </p:pic>
      <p:pic>
        <p:nvPicPr>
          <p:cNvPr id="5122" name="Picture 2" descr="Image result for paula martinez lavanch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8" y="1600200"/>
            <a:ext cx="1131984" cy="150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4948" y="321297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Paula Martinez Lavanchy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0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Gold members of The Carpentries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0800" indent="0">
              <a:buNone/>
            </a:pPr>
            <a:r>
              <a:rPr lang="en-GB" dirty="0" smtClean="0"/>
              <a:t>Data Stewards (and </a:t>
            </a:r>
            <a:r>
              <a:rPr lang="en-GB" dirty="0" smtClean="0">
                <a:solidFill>
                  <a:schemeClr val="bg2"/>
                </a:solidFill>
              </a:rPr>
              <a:t>Data Champions</a:t>
            </a:r>
            <a:r>
              <a:rPr lang="en-GB" dirty="0" smtClean="0"/>
              <a:t>) becoming Instructors</a:t>
            </a:r>
            <a:endParaRPr lang="en-GB" dirty="0"/>
          </a:p>
        </p:txBody>
      </p:sp>
      <p:pic>
        <p:nvPicPr>
          <p:cNvPr id="5122" name="Picture 2" descr="Image result for paula martinez lavanc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8" y="836712"/>
            <a:ext cx="1131984" cy="150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4948" y="244948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Paula Martinez Lavanchy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146" name="Picture 2" descr="Image result for kees den heij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235" y="3202534"/>
            <a:ext cx="1315849" cy="131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23" y="4888525"/>
            <a:ext cx="1049524" cy="1399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Image result for esther plo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969" y="3209647"/>
            <a:ext cx="1301623" cy="130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Image result for nicolas dintzn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412" y="4950737"/>
            <a:ext cx="1245154" cy="127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Image result for santosh ilamparuthi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77" y="3193271"/>
            <a:ext cx="1275935" cy="133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Image result for heather andrew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472" y="4936365"/>
            <a:ext cx="1303687" cy="13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Image result for victor koppeja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212611"/>
            <a:ext cx="1295694" cy="129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907704" y="4520153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Kees den Heijer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1920" y="4520153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Esther Plomp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63543" y="4520153"/>
            <a:ext cx="1584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Santosh Ilamparuthi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307759" y="4509120"/>
            <a:ext cx="15847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2"/>
                </a:solidFill>
              </a:rPr>
              <a:t>Victor Koppejan</a:t>
            </a:r>
            <a:endParaRPr lang="en-GB" sz="1200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80888" y="6240765"/>
            <a:ext cx="1371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Heather Andrews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69701" y="6320301"/>
            <a:ext cx="1371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2"/>
                </a:solidFill>
              </a:rPr>
              <a:t>Susan Branchett</a:t>
            </a:r>
            <a:endParaRPr lang="en-GB" sz="1200" dirty="0">
              <a:solidFill>
                <a:schemeClr val="bg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4576" y="6240765"/>
            <a:ext cx="1371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Nicolas Dintzner</a:t>
            </a:r>
            <a:endParaRPr lang="en-GB" sz="1200" dirty="0">
              <a:solidFill>
                <a:schemeClr val="tx1"/>
              </a:solidFill>
            </a:endParaRPr>
          </a:p>
        </p:txBody>
      </p:sp>
      <p:pic>
        <p:nvPicPr>
          <p:cNvPr id="23" name="Picture 2" descr="https://www.dtls.nl/wp-content/uploads/2017/12/Mateusz-2101-DSC06908-e1516180347617-120x165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80601"/>
            <a:ext cx="11430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74948" y="4836785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Mateusz Kuzak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4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Problems (as Tracy highlighted)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Teaching with data relevant to learners</a:t>
            </a:r>
          </a:p>
          <a:p>
            <a:r>
              <a:rPr lang="en-GB" dirty="0"/>
              <a:t>Teaching skills and perspectives </a:t>
            </a:r>
            <a:r>
              <a:rPr lang="en-GB" dirty="0" smtClean="0"/>
              <a:t>relevant </a:t>
            </a:r>
            <a:r>
              <a:rPr lang="en-GB" dirty="0"/>
              <a:t>to current work</a:t>
            </a:r>
          </a:p>
          <a:p>
            <a:r>
              <a:rPr lang="en-GB" dirty="0" smtClean="0"/>
              <a:t>Instructors </a:t>
            </a:r>
            <a:r>
              <a:rPr lang="en-GB" dirty="0"/>
              <a:t>current in the field</a:t>
            </a:r>
          </a:p>
          <a:p>
            <a:r>
              <a:rPr lang="en-GB" dirty="0" smtClean="0"/>
              <a:t>Teaching </a:t>
            </a:r>
            <a:r>
              <a:rPr lang="en-GB" dirty="0"/>
              <a:t>current tools</a:t>
            </a:r>
          </a:p>
        </p:txBody>
      </p:sp>
    </p:spTree>
    <p:extLst>
      <p:ext uri="{BB962C8B-B14F-4D97-AF65-F5344CB8AC3E}">
        <p14:creationId xmlns:p14="http://schemas.microsoft.com/office/powerpoint/2010/main" val="324171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Instructors teaming up with Data Champions to deliver disciplinary workshops</a:t>
            </a:r>
            <a:endParaRPr lang="en-GB" dirty="0"/>
          </a:p>
        </p:txBody>
      </p:sp>
      <p:pic>
        <p:nvPicPr>
          <p:cNvPr id="4" name="Picture 2" descr="Image result for paula martinez lavanc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68" y="156355"/>
            <a:ext cx="1060079" cy="141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948" y="1556792"/>
            <a:ext cx="1444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Paula Martinez Lavanchy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1700808"/>
            <a:ext cx="6547913" cy="48357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86080" y="6381328"/>
            <a:ext cx="7106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4"/>
              </a:rPr>
              <a:t>https://openworking.wordpress.com/2019/06/07/tu-delfts-first-genomics-data-carpentry</a:t>
            </a:r>
            <a:r>
              <a:rPr lang="en-GB" dirty="0" smtClean="0">
                <a:hlinkClick r:id="rId4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1028" name="Picture 4" descr="Image result for Marcel van den Broek, tu delf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32856"/>
            <a:ext cx="718272" cy="71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1rkab7tlqy5f1.cloudfront.net/_processed_/0/b/csm_Raul_9c9c06708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392" y="2132856"/>
            <a:ext cx="718272" cy="71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2940" y="2863969"/>
            <a:ext cx="650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Marcel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2851128"/>
            <a:ext cx="650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Raul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032" name="Picture 8" descr="https://d1rkab7tlqy5f1.cloudfront.net/_processed_/0/8/csm_MArio_e183feda6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220783"/>
            <a:ext cx="714368" cy="71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8741" y="4952201"/>
            <a:ext cx="650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Mario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4" name="Picture 2" descr="Image result for kees den heij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8" y="5229200"/>
            <a:ext cx="695396" cy="69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Image result for esther plomp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6" y="3140968"/>
            <a:ext cx="687774" cy="687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Image result for nicolas dintzne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03" y="5229200"/>
            <a:ext cx="693361" cy="70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Image result for santosh ilamparuthi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303" y="3140968"/>
            <a:ext cx="699871" cy="73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uu.nl/medewerkers/RestApi/Public/GetImage?Employee=35796&amp;_t=21062019173653&amp;t=null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1" y="4220783"/>
            <a:ext cx="515981" cy="69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70379" y="4952201"/>
            <a:ext cx="730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Barbara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504" y="3872081"/>
            <a:ext cx="650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Esther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7584" y="3859240"/>
            <a:ext cx="7459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Santosh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7504" y="5960313"/>
            <a:ext cx="650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Kees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9142" y="5960313"/>
            <a:ext cx="7305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Nicolas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25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106" y="2430016"/>
            <a:ext cx="7106400" cy="1143000"/>
          </a:xfrm>
        </p:spPr>
        <p:txBody>
          <a:bodyPr/>
          <a:lstStyle/>
          <a:p>
            <a:r>
              <a:rPr lang="en-GB" dirty="0" smtClean="0"/>
              <a:t>But also looking for more informal ways to support researchers with their code and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15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7" t="2800" r="7076"/>
          <a:stretch/>
        </p:blipFill>
        <p:spPr>
          <a:xfrm>
            <a:off x="-35318" y="-27384"/>
            <a:ext cx="10563244" cy="6984776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22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lunch and data crunch</a:t>
            </a:r>
            <a:endParaRPr lang="en-GB" dirty="0"/>
          </a:p>
        </p:txBody>
      </p:sp>
      <p:pic>
        <p:nvPicPr>
          <p:cNvPr id="4" name="Google Shape;383;p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39752" y="1628800"/>
            <a:ext cx="5567384" cy="3941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Image result for paula martinez lavanch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8" y="1600200"/>
            <a:ext cx="1131984" cy="150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4948" y="3212976"/>
            <a:ext cx="1296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Paula Martinez Lavanchy</a:t>
            </a:r>
          </a:p>
          <a:p>
            <a:endParaRPr lang="en-GB" sz="1200" b="1" dirty="0">
              <a:solidFill>
                <a:schemeClr val="bg1"/>
              </a:solidFill>
            </a:endParaRPr>
          </a:p>
          <a:p>
            <a:r>
              <a:rPr lang="en-GB" sz="1200" b="1" dirty="0" smtClean="0">
                <a:solidFill>
                  <a:schemeClr val="bg1"/>
                </a:solidFill>
              </a:rPr>
              <a:t>…and many </a:t>
            </a:r>
            <a:r>
              <a:rPr lang="en-GB" sz="1200" b="1" dirty="0" err="1" smtClean="0">
                <a:solidFill>
                  <a:schemeClr val="bg1"/>
                </a:solidFill>
              </a:rPr>
              <a:t>many</a:t>
            </a:r>
            <a:r>
              <a:rPr lang="en-GB" sz="1200" b="1" dirty="0" smtClean="0">
                <a:solidFill>
                  <a:schemeClr val="bg1"/>
                </a:solidFill>
              </a:rPr>
              <a:t> volunteers!</a:t>
            </a:r>
            <a:endParaRPr lang="en-GB" sz="1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65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Disclaimers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GB" sz="2400" dirty="0" smtClean="0"/>
              <a:t>Aim is </a:t>
            </a:r>
            <a:r>
              <a:rPr lang="en-GB" sz="2400" u="sng" dirty="0" smtClean="0"/>
              <a:t>not</a:t>
            </a:r>
            <a:r>
              <a:rPr lang="en-GB" sz="2400" dirty="0" smtClean="0"/>
              <a:t> to tell you about all the services we provide (boring?)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Instead: biased selection of (hopefully interesting?) things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This work is (almost exclusively) done by others – I will aim to attribute everyone appropriately</a:t>
            </a:r>
          </a:p>
          <a:p>
            <a:pPr>
              <a:lnSpc>
                <a:spcPct val="150000"/>
              </a:lnSpc>
            </a:pPr>
            <a:r>
              <a:rPr lang="en-GB" sz="2400" dirty="0" smtClean="0"/>
              <a:t>I am not coding myself</a:t>
            </a:r>
          </a:p>
        </p:txBody>
      </p:sp>
    </p:spTree>
    <p:extLst>
      <p:ext uri="{BB962C8B-B14F-4D97-AF65-F5344CB8AC3E}">
        <p14:creationId xmlns:p14="http://schemas.microsoft.com/office/powerpoint/2010/main" val="108707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Coding Assistant Pilot</a:t>
            </a:r>
            <a:endParaRPr lang="en-GB" dirty="0"/>
          </a:p>
        </p:txBody>
      </p:sp>
      <p:pic>
        <p:nvPicPr>
          <p:cNvPr id="1028" name="Picture 4" descr="https://lh6.googleusercontent.com/X6K4LWlyYaKEKYNpYuScQgjCYDc4C6wJ5qFX7DKKUusLrKhtAGnZ_BhuNc1tpUj7Dp_mDWQjgRREbW2bGjwE4sb7szJ8ei_AOgjgR-N6kLTSU0ZAc9LLmj97_CbYdBLNTtn50c9f7J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19"/>
          <a:stretch/>
        </p:blipFill>
        <p:spPr bwMode="auto">
          <a:xfrm>
            <a:off x="1745982" y="1499756"/>
            <a:ext cx="7302743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5.googleusercontent.com/SWtOeqsGiAbIcTMJ3f0GGuNWlQTqgzboLD7gf6KD6_MvzrURTciPWC3q6ChAYb2Dotqy8y0j1VlU4VQWAxF5GOqgL2pSjdde_nI_-aXjsX3Q9MSxgz9iQlAegTOx8PI22iWeN4ld71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49" b="69953"/>
          <a:stretch/>
        </p:blipFill>
        <p:spPr bwMode="auto">
          <a:xfrm>
            <a:off x="1763106" y="4980353"/>
            <a:ext cx="6066378" cy="680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User Phot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27" y="4058"/>
            <a:ext cx="1034692" cy="124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496" y="1207785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Andre van der Kraan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4" name="Picture 4" descr="Image result for amit ga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3" y="1484784"/>
            <a:ext cx="1051779" cy="105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95536" y="2492896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Amit Gal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5" name="Picture 6" descr="User Phot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44" y="2794557"/>
            <a:ext cx="1047876" cy="1009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9512" y="3800073"/>
            <a:ext cx="11336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Ivan Tzvetkov</a:t>
            </a:r>
          </a:p>
        </p:txBody>
      </p:sp>
      <p:pic>
        <p:nvPicPr>
          <p:cNvPr id="1032" name="Picture 8" descr="User Phot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09" y="4117583"/>
            <a:ext cx="1053527" cy="1053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63768" y="5157192"/>
            <a:ext cx="13436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Nicoleta Nastase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021288"/>
            <a:ext cx="1507406" cy="9361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34" name="Picture 10" descr="Aline van Vlie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98" y="5478339"/>
            <a:ext cx="1037212" cy="103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72154" y="6510373"/>
            <a:ext cx="11560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</a:rPr>
              <a:t>Aline van Vliet</a:t>
            </a:r>
          </a:p>
        </p:txBody>
      </p:sp>
      <p:pic>
        <p:nvPicPr>
          <p:cNvPr id="16" name="Picture 6" descr="https://lh5.googleusercontent.com/SWtOeqsGiAbIcTMJ3f0GGuNWlQTqgzboLD7gf6KD6_MvzrURTciPWC3q6ChAYb2Dotqy8y0j1VlU4VQWAxF5GOqgL2pSjdde_nI_-aXjsX3Q9MSxgz9iQlAegTOx8PI22iWeN4ld71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24" t="21948" b="20854"/>
          <a:stretch/>
        </p:blipFill>
        <p:spPr bwMode="auto">
          <a:xfrm>
            <a:off x="7731364" y="4700801"/>
            <a:ext cx="141263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979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4"/>
          <p:cNvSpPr txBox="1">
            <a:spLocks noGrp="1"/>
          </p:cNvSpPr>
          <p:nvPr>
            <p:ph type="title"/>
          </p:nvPr>
        </p:nvSpPr>
        <p:spPr>
          <a:xfrm>
            <a:off x="1763106" y="274638"/>
            <a:ext cx="7106400" cy="114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</a:t>
            </a:r>
            <a:r>
              <a:rPr lang="en-US" dirty="0" smtClean="0"/>
              <a:t>– it’s really all about people</a:t>
            </a:r>
            <a:endParaRPr dirty="0"/>
          </a:p>
        </p:txBody>
      </p:sp>
      <p:sp>
        <p:nvSpPr>
          <p:cNvPr id="350" name="Google Shape;350;p54"/>
          <p:cNvSpPr txBox="1">
            <a:spLocks noGrp="1"/>
          </p:cNvSpPr>
          <p:nvPr>
            <p:ph type="body" idx="1"/>
          </p:nvPr>
        </p:nvSpPr>
        <p:spPr>
          <a:xfrm>
            <a:off x="1924700" y="1984000"/>
            <a:ext cx="4004100" cy="464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i="1"/>
              <a:t>Perhaps we should focus not so much on “do we have the right infrastructure” but on “do we have the right people?”</a:t>
            </a:r>
            <a:endParaRPr i="1"/>
          </a:p>
        </p:txBody>
      </p:sp>
      <p:pic>
        <p:nvPicPr>
          <p:cNvPr id="351" name="Google Shape;351;p54"/>
          <p:cNvPicPr preferRelativeResize="0"/>
          <p:nvPr/>
        </p:nvPicPr>
        <p:blipFill rotWithShape="1">
          <a:blip r:embed="rId3">
            <a:alphaModFix/>
          </a:blip>
          <a:srcRect l="17245"/>
          <a:stretch/>
        </p:blipFill>
        <p:spPr>
          <a:xfrm>
            <a:off x="6151000" y="1906200"/>
            <a:ext cx="23647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54"/>
          <p:cNvSpPr txBox="1"/>
          <p:nvPr/>
        </p:nvSpPr>
        <p:spPr>
          <a:xfrm>
            <a:off x="5928800" y="4823575"/>
            <a:ext cx="3090600" cy="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Alastair Dunning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Head of Research Data Services at TU Delft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3" name="Google Shape;353;p54"/>
          <p:cNvSpPr txBox="1"/>
          <p:nvPr/>
        </p:nvSpPr>
        <p:spPr>
          <a:xfrm>
            <a:off x="1830750" y="4893775"/>
            <a:ext cx="69711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0" i="0" u="sng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  <a:hlinkClick r:id="rId4"/>
              </a:rPr>
              <a:t>https://openworking.wordpress.com/2018/10/06/changing-cultures-of-research-data-management/ </a:t>
            </a:r>
            <a:endParaRPr kumimoji="0" sz="1600" b="0" i="0" u="sng" strike="noStrike" kern="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372727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People need to be rewarded for their work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9672" y="1445096"/>
            <a:ext cx="7489414" cy="4648200"/>
          </a:xfrm>
        </p:spPr>
        <p:txBody>
          <a:bodyPr/>
          <a:lstStyle/>
          <a:p>
            <a:pPr marL="50800" indent="0">
              <a:buNone/>
            </a:pPr>
            <a:r>
              <a:rPr lang="en-GB" dirty="0" smtClean="0"/>
              <a:t>Job description, salary, career progression…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276872"/>
            <a:ext cx="6214496" cy="366273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131840" y="6237312"/>
            <a:ext cx="33954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doi.org/10.5281/zenodo.3256576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031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People should feel </a:t>
            </a:r>
            <a:r>
              <a:rPr lang="en-GB" dirty="0" smtClean="0"/>
              <a:t>supported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628800"/>
            <a:ext cx="2472334" cy="4597549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4651463" y="1430074"/>
            <a:ext cx="4225498" cy="4648200"/>
          </a:xfrm>
        </p:spPr>
        <p:txBody>
          <a:bodyPr/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Slack channel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 smtClean="0"/>
              <a:t>Plus </a:t>
            </a:r>
            <a:r>
              <a:rPr lang="en-GB" sz="1600" dirty="0"/>
              <a:t>weekly meetings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Plus 1 to 1 meetings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Plus Christmas parties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Plus away days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Plus any other occasions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Plus recognition of volunteer work – case studies of data </a:t>
            </a:r>
            <a:r>
              <a:rPr lang="en-GB" sz="1600" dirty="0" smtClean="0"/>
              <a:t>champions</a:t>
            </a:r>
          </a:p>
          <a:p>
            <a:pPr marL="742950" lvl="1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1400" dirty="0" smtClean="0"/>
              <a:t>And </a:t>
            </a:r>
            <a:r>
              <a:rPr lang="en-GB" sz="1400" dirty="0"/>
              <a:t>recognition of that volunteer </a:t>
            </a:r>
            <a:r>
              <a:rPr lang="en-GB" sz="1400" dirty="0" smtClean="0"/>
              <a:t>work</a:t>
            </a:r>
            <a:endParaRPr lang="en-GB" sz="1400" dirty="0"/>
          </a:p>
        </p:txBody>
      </p:sp>
      <p:pic>
        <p:nvPicPr>
          <p:cNvPr id="2050" name="Picture 2" descr="Image result for connie cla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1133128" cy="1133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54101" y="5456257"/>
            <a:ext cx="10775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 smtClean="0">
                <a:solidFill>
                  <a:schemeClr val="bg1"/>
                </a:solidFill>
              </a:rPr>
              <a:t>Connie Clare</a:t>
            </a:r>
            <a:endParaRPr lang="en-GB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0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56"/>
          <p:cNvSpPr txBox="1">
            <a:spLocks noGrp="1"/>
          </p:cNvSpPr>
          <p:nvPr>
            <p:ph type="title"/>
          </p:nvPr>
        </p:nvSpPr>
        <p:spPr>
          <a:xfrm>
            <a:off x="1763106" y="-30161"/>
            <a:ext cx="7106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Font typeface="Arial"/>
              <a:buNone/>
            </a:pPr>
            <a:r>
              <a:rPr lang="en-US"/>
              <a:t>Time for questions</a:t>
            </a:r>
            <a:endParaRPr sz="36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7" name="Google Shape;367;p56" descr="Creative, Logo, The Background, Folder, The Inscription"/>
          <p:cNvPicPr preferRelativeResize="0"/>
          <p:nvPr/>
        </p:nvPicPr>
        <p:blipFill rotWithShape="1">
          <a:blip r:embed="rId3">
            <a:alphaModFix/>
          </a:blip>
          <a:srcRect t="5687" b="6945"/>
          <a:stretch/>
        </p:blipFill>
        <p:spPr>
          <a:xfrm>
            <a:off x="1763100" y="1273350"/>
            <a:ext cx="7214501" cy="41774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8" name="Google Shape;368;p56"/>
          <p:cNvGrpSpPr/>
          <p:nvPr/>
        </p:nvGrpSpPr>
        <p:grpSpPr>
          <a:xfrm>
            <a:off x="3587916" y="2253701"/>
            <a:ext cx="5617157" cy="2800627"/>
            <a:chOff x="3892716" y="3015701"/>
            <a:chExt cx="5617157" cy="2800627"/>
          </a:xfrm>
        </p:grpSpPr>
        <p:sp>
          <p:nvSpPr>
            <p:cNvPr id="369" name="Google Shape;369;p56"/>
            <p:cNvSpPr txBox="1"/>
            <p:nvPr/>
          </p:nvSpPr>
          <p:spPr>
            <a:xfrm rot="21539959">
              <a:off x="3892716" y="3015701"/>
              <a:ext cx="5617157" cy="28006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       Marta Teperek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Data Stewardship Coordinator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Technical University Delft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1" i="0" u="sng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  <a:hlinkClick r:id="rId4"/>
                </a:rPr>
                <a:t>m.teperek@tudelft.nl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      @</a:t>
              </a:r>
              <a:r>
                <a:rPr kumimoji="0" lang="en-US" sz="2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martateperek</a:t>
              </a:r>
              <a:r>
                <a:rPr kumimoji="0" 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onotype Corsiva" panose="03010101010201010101" pitchFamily="66" charset="0"/>
                  <a:ea typeface="Caveat"/>
                  <a:cs typeface="Caveat"/>
                  <a:sym typeface="Caveat"/>
                </a:rPr>
                <a:t> </a:t>
              </a:r>
              <a:endParaRPr kumimoji="0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otype Corsiva" panose="03010101010201010101" pitchFamily="66" charset="0"/>
                <a:ea typeface="Caveat"/>
                <a:cs typeface="Caveat"/>
                <a:sym typeface="Caveat"/>
              </a:endParaRPr>
            </a:p>
          </p:txBody>
        </p:sp>
        <p:pic>
          <p:nvPicPr>
            <p:cNvPr id="370" name="Google Shape;370;p56" descr="Image result for twitter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940892" y="5290307"/>
              <a:ext cx="377510" cy="3072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71" name="Google Shape;371;p56"/>
          <p:cNvSpPr txBox="1"/>
          <p:nvPr/>
        </p:nvSpPr>
        <p:spPr>
          <a:xfrm>
            <a:off x="1652800" y="5374625"/>
            <a:ext cx="7553400" cy="15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Slides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 </a:t>
            </a:r>
            <a:r>
              <a:rPr kumimoji="0" lang="en-US" sz="1800" b="0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Arial"/>
                <a:hlinkClick r:id="rId6"/>
              </a:rPr>
              <a:t>https://</a:t>
            </a:r>
            <a:r>
              <a:rPr kumimoji="0" lang="en-US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Arial"/>
                <a:hlinkClick r:id="rId6"/>
              </a:rPr>
              <a:t>doi.org/</a:t>
            </a:r>
            <a:r>
              <a:rPr lang="en-US" sz="1800" u="sng" dirty="0" smtClean="0">
                <a:solidFill>
                  <a:srgbClr val="FF0000"/>
                </a:solidFill>
                <a:hlinkClick r:id="rId6"/>
              </a:rPr>
              <a:t>10.5281/zenodo.3256684</a:t>
            </a:r>
            <a:r>
              <a:rPr lang="en-US" sz="1800" u="sng" dirty="0" smtClean="0">
                <a:solidFill>
                  <a:srgbClr val="FF0000"/>
                </a:solidFill>
              </a:rPr>
              <a:t>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   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207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Who heard about FAIR principles?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74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 smtClean="0"/>
              <a:t>Who would feel comfortable explaining what FAIR data really means in practice?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7675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Reality check: researchers are unfamiliar with FAIR principles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943" y="1450553"/>
            <a:ext cx="7324725" cy="48482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69967" y="6433591"/>
            <a:ext cx="695050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3"/>
              </a:rPr>
              <a:t>https://</a:t>
            </a:r>
            <a:r>
              <a:rPr lang="en-GB" dirty="0" smtClean="0">
                <a:hlinkClick r:id="rId3"/>
              </a:rPr>
              <a:t>www.natureindex.com/news-blog/what-scientists-need-to-know-about-fair-data</a:t>
            </a:r>
            <a:r>
              <a:rPr lang="en-GB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058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 smtClean="0"/>
              <a:t>It is </a:t>
            </a:r>
            <a:r>
              <a:rPr lang="en-GB" sz="4000" dirty="0" err="1" smtClean="0">
                <a:solidFill>
                  <a:schemeClr val="accent2"/>
                </a:solidFill>
              </a:rPr>
              <a:t>un</a:t>
            </a:r>
            <a:r>
              <a:rPr lang="en-GB" sz="4000" dirty="0" err="1" smtClean="0"/>
              <a:t>FAIR</a:t>
            </a:r>
            <a:r>
              <a:rPr lang="en-GB" sz="4000" dirty="0" smtClean="0"/>
              <a:t> to simply expect researchers to make their research (data) FAIR, without providing appropriate support  </a:t>
            </a:r>
            <a:endParaRPr lang="en-GB" sz="40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458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2192" y="1680436"/>
            <a:ext cx="7265400" cy="2972700"/>
          </a:xfrm>
        </p:spPr>
        <p:txBody>
          <a:bodyPr/>
          <a:lstStyle/>
          <a:p>
            <a:r>
              <a:rPr lang="en-GB" sz="3200" i="1" dirty="0" smtClean="0"/>
              <a:t>FAIR principles should be considered as a moving target. </a:t>
            </a:r>
            <a:br>
              <a:rPr lang="en-GB" sz="3200" i="1" dirty="0" smtClean="0"/>
            </a:br>
            <a:r>
              <a:rPr lang="en-GB" sz="3200" i="1" dirty="0" smtClean="0"/>
              <a:t>It is a journey to get there.</a:t>
            </a:r>
            <a:br>
              <a:rPr lang="en-GB" sz="3200" i="1" dirty="0" smtClean="0"/>
            </a:br>
            <a:r>
              <a:rPr lang="en-GB" sz="3200" i="1" dirty="0" smtClean="0"/>
              <a:t>It takes time.</a:t>
            </a:r>
            <a:br>
              <a:rPr lang="en-GB" sz="3200" i="1" dirty="0" smtClean="0"/>
            </a:br>
            <a:r>
              <a:rPr lang="en-GB" sz="3200" i="1" dirty="0" smtClean="0"/>
              <a:t>And effort.</a:t>
            </a:r>
            <a:br>
              <a:rPr lang="en-GB" sz="3200" i="1" dirty="0" smtClean="0"/>
            </a:br>
            <a:r>
              <a:rPr lang="en-GB" sz="3200" i="1" dirty="0" smtClean="0"/>
              <a:t>It is not always easy.</a:t>
            </a:r>
            <a:endParaRPr lang="en-GB" sz="3200" i="1" dirty="0"/>
          </a:p>
        </p:txBody>
      </p:sp>
    </p:spTree>
    <p:extLst>
      <p:ext uri="{BB962C8B-B14F-4D97-AF65-F5344CB8AC3E}">
        <p14:creationId xmlns:p14="http://schemas.microsoft.com/office/powerpoint/2010/main" val="324762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9"/>
          <p:cNvSpPr txBox="1">
            <a:spLocks noGrp="1"/>
          </p:cNvSpPr>
          <p:nvPr>
            <p:ph type="ctrTitle"/>
          </p:nvPr>
        </p:nvSpPr>
        <p:spPr>
          <a:xfrm>
            <a:off x="1802191" y="1051595"/>
            <a:ext cx="7265400" cy="29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dirty="0" smtClean="0"/>
              <a:t>But how </a:t>
            </a:r>
            <a:r>
              <a:rPr lang="en-US" sz="5000" dirty="0"/>
              <a:t>to best support researchers in </a:t>
            </a:r>
            <a:r>
              <a:rPr lang="en-US" sz="5000" dirty="0" smtClean="0"/>
              <a:t>their transition to FAIR?</a:t>
            </a:r>
            <a:endParaRPr sz="5000" dirty="0"/>
          </a:p>
        </p:txBody>
      </p:sp>
      <p:sp>
        <p:nvSpPr>
          <p:cNvPr id="129" name="Google Shape;129;p29"/>
          <p:cNvSpPr txBox="1">
            <a:spLocks noGrp="1"/>
          </p:cNvSpPr>
          <p:nvPr>
            <p:ph type="subTitle" idx="1"/>
          </p:nvPr>
        </p:nvSpPr>
        <p:spPr>
          <a:xfrm>
            <a:off x="1802191" y="5033062"/>
            <a:ext cx="7067400" cy="136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i="1"/>
              <a:t>Case study from TU Delft</a:t>
            </a:r>
            <a:endParaRPr i="1"/>
          </a:p>
        </p:txBody>
      </p:sp>
    </p:spTree>
    <p:extLst>
      <p:ext uri="{BB962C8B-B14F-4D97-AF65-F5344CB8AC3E}">
        <p14:creationId xmlns:p14="http://schemas.microsoft.com/office/powerpoint/2010/main" val="112997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U Delft">
      <a:dk1>
        <a:srgbClr val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TU Delft">
      <a:dk1>
        <a:srgbClr val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TU Delft">
      <a:dk1>
        <a:srgbClr val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TU Delft">
      <a:dk1>
        <a:srgbClr val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716</Words>
  <Application>Microsoft Office PowerPoint</Application>
  <PresentationFormat>On-screen Show (4:3)</PresentationFormat>
  <Paragraphs>141</Paragraphs>
  <Slides>34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Caveat</vt:lpstr>
      <vt:lpstr>Arial</vt:lpstr>
      <vt:lpstr>Calibri</vt:lpstr>
      <vt:lpstr>Wingdings</vt:lpstr>
      <vt:lpstr>Monotype Corsiva</vt:lpstr>
      <vt:lpstr>Tahoma</vt:lpstr>
      <vt:lpstr>Office Theme</vt:lpstr>
      <vt:lpstr>Office Theme</vt:lpstr>
      <vt:lpstr>1_Office Theme</vt:lpstr>
      <vt:lpstr>2_Office Theme</vt:lpstr>
      <vt:lpstr>PowerPoint Presentation</vt:lpstr>
      <vt:lpstr>Slides are available</vt:lpstr>
      <vt:lpstr>Disclaimers</vt:lpstr>
      <vt:lpstr>Who heard about FAIR principles?</vt:lpstr>
      <vt:lpstr>Who would feel comfortable explaining what FAIR data really means in practice?</vt:lpstr>
      <vt:lpstr>Reality check: researchers are unfamiliar with FAIR principles</vt:lpstr>
      <vt:lpstr>It is unFAIR to simply expect researchers to make their research (data) FAIR, without providing appropriate support  </vt:lpstr>
      <vt:lpstr>FAIR principles should be considered as a moving target.  It is a journey to get there. It takes time. And effort. It is not always easy.</vt:lpstr>
      <vt:lpstr>But how to best support researchers in their transition to FAIR?</vt:lpstr>
      <vt:lpstr>3 principles behind our (data) support</vt:lpstr>
      <vt:lpstr>1. Objective: improve daily practice, not compliance</vt:lpstr>
      <vt:lpstr>1. Objective: improve daily practice, not compliance</vt:lpstr>
      <vt:lpstr>2. Research is central: provide discipline-specific support</vt:lpstr>
      <vt:lpstr>3. Focus on small, incremental (realistic!) steps and giving a helpful hand (there are no stupid questions)</vt:lpstr>
      <vt:lpstr>What do the Data Stewards do?</vt:lpstr>
      <vt:lpstr>Interested? A must read about data stewardship</vt:lpstr>
      <vt:lpstr>Data Stewards know their research communities</vt:lpstr>
      <vt:lpstr>Data Champions (the idea comes from Cambridge)</vt:lpstr>
      <vt:lpstr>What do the Data Champions do?</vt:lpstr>
      <vt:lpstr>What do the Data Champions do?</vt:lpstr>
      <vt:lpstr>What should we do?</vt:lpstr>
      <vt:lpstr>The Carpentries (esp. Mateusz) gave us a helpful hand </vt:lpstr>
      <vt:lpstr>But how to deal with the demand?</vt:lpstr>
      <vt:lpstr>Gold members of The Carpentries</vt:lpstr>
      <vt:lpstr>Problems (as Tracy highlighted)</vt:lpstr>
      <vt:lpstr>Instructors teaming up with Data Champions to deliver disciplinary workshops</vt:lpstr>
      <vt:lpstr>But also looking for more informal ways to support researchers with their code and data</vt:lpstr>
      <vt:lpstr>PowerPoint Presentation</vt:lpstr>
      <vt:lpstr>Coding lunch and data crunch</vt:lpstr>
      <vt:lpstr>Coding Assistant Pilot</vt:lpstr>
      <vt:lpstr>Summary – it’s really all about people</vt:lpstr>
      <vt:lpstr>People need to be rewarded for their work</vt:lpstr>
      <vt:lpstr>People should feel supported</vt:lpstr>
      <vt:lpstr>Time for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Marta Teperek</dc:creator>
  <cp:lastModifiedBy>Marta Teperek</cp:lastModifiedBy>
  <cp:revision>54</cp:revision>
  <dcterms:modified xsi:type="dcterms:W3CDTF">2019-06-25T22:04:45Z</dcterms:modified>
</cp:coreProperties>
</file>